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30" r:id="rId3"/>
    <p:sldId id="332" r:id="rId4"/>
    <p:sldId id="333" r:id="rId5"/>
    <p:sldId id="334" r:id="rId6"/>
    <p:sldId id="321" r:id="rId7"/>
    <p:sldId id="314" r:id="rId8"/>
    <p:sldId id="315" r:id="rId9"/>
    <p:sldId id="317" r:id="rId10"/>
    <p:sldId id="313" r:id="rId11"/>
    <p:sldId id="335" r:id="rId12"/>
    <p:sldId id="336" r:id="rId13"/>
    <p:sldId id="337" r:id="rId14"/>
    <p:sldId id="342" r:id="rId15"/>
    <p:sldId id="339" r:id="rId16"/>
    <p:sldId id="338" r:id="rId17"/>
    <p:sldId id="340" r:id="rId18"/>
    <p:sldId id="341" r:id="rId19"/>
    <p:sldId id="322" r:id="rId20"/>
    <p:sldId id="328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5B9BD5"/>
    <a:srgbClr val="000000"/>
    <a:srgbClr val="F2F2F2"/>
    <a:srgbClr val="EA252C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>
        <p:scale>
          <a:sx n="64" d="100"/>
          <a:sy n="64" d="100"/>
        </p:scale>
        <p:origin x="-708" y="-9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9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9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578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360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26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211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8698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1893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42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7686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233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54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3899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5D22-B7F0-4902-A734-EA5CD74C1838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295290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взрывах и обстрелах 10-11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49370" y="3400803"/>
            <a:ext cx="536870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68" y="317760"/>
            <a:ext cx="1735708" cy="1325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4671" y="6288258"/>
            <a:ext cx="190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г. Белгород, 2020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D6687DA-A57C-46F6-AE92-9209CB0560BE}"/>
              </a:ext>
            </a:extLst>
          </p:cNvPr>
          <p:cNvGrpSpPr/>
          <p:nvPr/>
        </p:nvGrpSpPr>
        <p:grpSpPr>
          <a:xfrm>
            <a:off x="0" y="3742947"/>
            <a:ext cx="12192000" cy="3115053"/>
            <a:chOff x="-4761" y="4386262"/>
            <a:chExt cx="12196761" cy="2468457"/>
          </a:xfrm>
        </p:grpSpPr>
        <p:sp>
          <p:nvSpPr>
            <p:cNvPr id="12" name="Диагональная полоса 2">
              <a:extLst>
                <a:ext uri="{FF2B5EF4-FFF2-40B4-BE49-F238E27FC236}">
                  <a16:creationId xmlns="" xmlns:a16="http://schemas.microsoft.com/office/drawing/2014/main" id="{0C489E14-99B3-4132-9449-4ACEA6792176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solidFill>
              <a:srgbClr val="5B9B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9B0F2196-AEE2-4FFC-B1B8-290BE5201273}"/>
                </a:ext>
              </a:extLst>
            </p:cNvPr>
            <p:cNvGrpSpPr/>
            <p:nvPr/>
          </p:nvGrpSpPr>
          <p:grpSpPr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6" name="Прямоугольник: усеченные противолежащие углы 3">
                <a:extLst>
                  <a:ext uri="{FF2B5EF4-FFF2-40B4-BE49-F238E27FC236}">
                    <a16:creationId xmlns="" xmlns:a16="http://schemas.microsoft.com/office/drawing/2014/main" id="{C1285B2F-9321-4621-BDD1-6D4D07B3B56E}"/>
                  </a:ext>
                </a:extLst>
              </p:cNvPr>
              <p:cNvSpPr/>
              <p:nvPr/>
            </p:nvSpPr>
            <p:spPr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>
                <a:extLst>
                  <a:ext uri="{FF2B5EF4-FFF2-40B4-BE49-F238E27FC236}">
                    <a16:creationId xmlns="" xmlns:a16="http://schemas.microsoft.com/office/drawing/2014/main" id="{1CFCFA42-C98C-4116-82E5-9A408DCD736E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18" name="Диагональная полоса 2">
                  <a:extLst>
                    <a:ext uri="{FF2B5EF4-FFF2-40B4-BE49-F238E27FC236}">
                      <a16:creationId xmlns="" xmlns:a16="http://schemas.microsoft.com/office/drawing/2014/main" id="{0CA1106C-1DF1-445D-9AB5-EB1ADB6F12AC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Равнобедренный треугольник 5">
                  <a:extLst>
                    <a:ext uri="{FF2B5EF4-FFF2-40B4-BE49-F238E27FC236}">
                      <a16:creationId xmlns="" xmlns:a16="http://schemas.microsoft.com/office/drawing/2014/main" id="{B4A4E755-0632-43F6-92BF-6F8202F371F4}"/>
                    </a:ext>
                  </a:extLst>
                </p:cNvPr>
                <p:cNvSpPr/>
                <p:nvPr/>
              </p:nvSpPr>
              <p:spPr>
                <a:xfrm>
                  <a:off x="2351811" y="4570341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7438526" y="5094937"/>
            <a:ext cx="456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F3B6382-E32C-46B4-BBD1-0B745B443CCA}"/>
              </a:ext>
            </a:extLst>
          </p:cNvPr>
          <p:cNvSpPr/>
          <p:nvPr/>
        </p:nvSpPr>
        <p:spPr>
          <a:xfrm>
            <a:off x="5815863" y="6381778"/>
            <a:ext cx="1457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13250" y="5010977"/>
            <a:ext cx="3386137" cy="90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0290620"/>
              </p:ext>
            </p:extLst>
          </p:nvPr>
        </p:nvGraphicFramePr>
        <p:xfrm>
          <a:off x="996846" y="1126041"/>
          <a:ext cx="10515600" cy="468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Наименование предмета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                   </a:t>
                      </a:r>
                      <a:r>
                        <a:rPr lang="ru-RU" sz="2800" dirty="0" smtClean="0">
                          <a:effectLst/>
                        </a:rPr>
                        <a:t>удаление</a:t>
                      </a:r>
                      <a:r>
                        <a:rPr lang="ru-RU" sz="2800" dirty="0">
                          <a:effectLst/>
                        </a:rPr>
                        <a:t>, 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Портфель (кейс)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250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Дорожный чемодан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</a:t>
                      </a:r>
                      <a:r>
                        <a:rPr lang="ru-RU" sz="2800" dirty="0" smtClean="0">
                          <a:effectLst/>
                        </a:rPr>
                        <a:t>300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Большая спортивная сумка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</a:t>
                      </a:r>
                      <a:r>
                        <a:rPr lang="ru-RU" sz="2800" dirty="0" smtClean="0">
                          <a:effectLst/>
                        </a:rPr>
                        <a:t>400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Автомобиль типа "Жигули»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</a:t>
                      </a:r>
                      <a:r>
                        <a:rPr lang="ru-RU" sz="2800" dirty="0" smtClean="0">
                          <a:effectLst/>
                        </a:rPr>
                        <a:t>500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Автомобиль типа"Волга»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</a:t>
                      </a:r>
                      <a:r>
                        <a:rPr lang="ru-RU" sz="2800" dirty="0" smtClean="0">
                          <a:effectLst/>
                        </a:rPr>
                        <a:t> 600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Микроавтобус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 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1000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Грузовая машина (фургон)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  </a:t>
                      </a:r>
                      <a:r>
                        <a:rPr lang="ru-RU" sz="2800" dirty="0" smtClean="0">
                          <a:effectLst/>
                        </a:rPr>
                        <a:t>1500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0895" y="238974"/>
            <a:ext cx="1093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Безопасное удаление при угрозе взрыва опасных предметов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62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5" y="0"/>
            <a:ext cx="9074617" cy="68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2384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16644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0632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3877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8288"/>
            <a:ext cx="9132949" cy="68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8874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74" y="-40428"/>
            <a:ext cx="9863528" cy="689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982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46" y="0"/>
            <a:ext cx="9105952" cy="68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4476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07" y="0"/>
            <a:ext cx="9194537" cy="68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0259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91" y="144461"/>
            <a:ext cx="8699734" cy="652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48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" y="6506175"/>
            <a:ext cx="1219199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www.tribunapracy.by/wp-content/uploads/2021/03/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91" y="893599"/>
            <a:ext cx="5126973" cy="28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606" y="378355"/>
            <a:ext cx="113408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данный момент, министерством обороны </a:t>
            </a:r>
            <a:endParaRPr lang="ru-RU" sz="2800" dirty="0" smtClean="0"/>
          </a:p>
          <a:p>
            <a:r>
              <a:rPr lang="ru-RU" sz="2800" dirty="0" smtClean="0"/>
              <a:t>РФ </a:t>
            </a:r>
            <a:r>
              <a:rPr lang="ru-RU" sz="2800" dirty="0"/>
              <a:t>проводится СВО. В связи с чем, в </a:t>
            </a:r>
            <a:endParaRPr lang="ru-RU" sz="2800" dirty="0" smtClean="0"/>
          </a:p>
          <a:p>
            <a:r>
              <a:rPr lang="ru-RU" sz="2800" dirty="0" smtClean="0"/>
              <a:t>приграничных </a:t>
            </a:r>
            <a:r>
              <a:rPr lang="ru-RU" sz="2800" dirty="0"/>
              <a:t> </a:t>
            </a:r>
            <a:r>
              <a:rPr lang="ru-RU" sz="2800" dirty="0" smtClean="0"/>
              <a:t>районах </a:t>
            </a:r>
            <a:r>
              <a:rPr lang="ru-RU" sz="2800" dirty="0"/>
              <a:t>не исключены </a:t>
            </a:r>
            <a:endParaRPr lang="ru-RU" sz="2800" dirty="0" smtClean="0"/>
          </a:p>
          <a:p>
            <a:r>
              <a:rPr lang="ru-RU" sz="2800" dirty="0" smtClean="0"/>
              <a:t>факты </a:t>
            </a:r>
            <a:r>
              <a:rPr lang="ru-RU" sz="2800" dirty="0" smtClean="0"/>
              <a:t>взрывов и обстрелов.</a:t>
            </a:r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Данные </a:t>
            </a:r>
            <a:r>
              <a:rPr lang="ru-RU" sz="2800" dirty="0">
                <a:solidFill>
                  <a:srgbClr val="FF0000"/>
                </a:solidFill>
              </a:rPr>
              <a:t>предметы представляют реальную </a:t>
            </a:r>
            <a:r>
              <a:rPr lang="ru-RU" sz="2800" dirty="0" smtClean="0">
                <a:solidFill>
                  <a:srgbClr val="FF0000"/>
                </a:solidFill>
              </a:rPr>
              <a:t>опасность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для здоровья </a:t>
            </a:r>
            <a:r>
              <a:rPr lang="ru-RU" sz="2800" dirty="0" smtClean="0">
                <a:solidFill>
                  <a:srgbClr val="FF0000"/>
                </a:solidFill>
              </a:rPr>
              <a:t>человека!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8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89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2566314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49370" y="5491303"/>
            <a:ext cx="5368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54" y="725689"/>
            <a:ext cx="1591719" cy="1215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6884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mail@beliro.ru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(4722)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34-40-08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308007 г. Белгород, ул. Студенческая,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в сети Интернет: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://beliro.ru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10" y="0"/>
            <a:ext cx="9107503" cy="68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29128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" y="6506175"/>
            <a:ext cx="1219199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0"/>
            <a:ext cx="8540454" cy="640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0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8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360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39" y="144462"/>
            <a:ext cx="8669753" cy="650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36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поражающие  факторы </a:t>
            </a:r>
            <a:r>
              <a:rPr lang="ru-RU" sz="4000" b="1" dirty="0" smtClean="0">
                <a:solidFill>
                  <a:srgbClr val="FF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взрыва</a:t>
            </a:r>
            <a:endParaRPr lang="ru-RU" sz="4000" b="1" dirty="0">
              <a:solidFill>
                <a:srgbClr val="FF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Первичные: </a:t>
            </a:r>
          </a:p>
          <a:p>
            <a:r>
              <a:rPr lang="ru-RU" sz="3600" dirty="0"/>
              <a:t>- ударная волна, распространяющаяся от центра взрыва со сверхзвуковой скоростью.</a:t>
            </a:r>
          </a:p>
          <a:p>
            <a:r>
              <a:rPr lang="ru-RU" sz="3600" dirty="0"/>
              <a:t> - массивы летящих осколков разрушенных конструкций, зданий, оборудования, а также взрывных устройств и боеприпасов — мин, снарядов, бомб.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9858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поражающие  факторы взрыва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Вторичные:</a:t>
            </a:r>
          </a:p>
          <a:p>
            <a:r>
              <a:rPr lang="ru-RU" dirty="0"/>
              <a:t>-  пожары как на открытой местности, так и внутри зданий, утечка токсичных и других опасных веществ при разрушении производственных цехов и оборудования;</a:t>
            </a:r>
          </a:p>
          <a:p>
            <a:r>
              <a:rPr lang="ru-RU" dirty="0"/>
              <a:t>- ранения и заваливание людей обломками стеклянных конструкций, обрушившихся зданий; </a:t>
            </a:r>
          </a:p>
          <a:p>
            <a:r>
              <a:rPr lang="ru-RU" dirty="0"/>
              <a:t>- природные катастрофы — затопления из-за разрушенных плотин, а также заражение атмосферы, воды, почвы.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2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4854096"/>
              </p:ext>
            </p:extLst>
          </p:nvPr>
        </p:nvGraphicFramePr>
        <p:xfrm>
          <a:off x="554636" y="1124266"/>
          <a:ext cx="11227633" cy="5366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5161"/>
                <a:gridCol w="3852472"/>
              </a:tblGrid>
              <a:tr h="34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 боеприпаса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удаление, 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Граната РГД-5, РГ-Н, РГ-42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Граната Ф-1, РГ-О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7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Тротиловая шашка массой 200 </a:t>
                      </a:r>
                      <a:r>
                        <a:rPr lang="ru-RU" sz="2400" dirty="0" smtClean="0">
                          <a:effectLst/>
                        </a:rPr>
                        <a:t>гр.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</a:tr>
              <a:tr h="599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Тротиловая шашка массой 400 </a:t>
                      </a:r>
                      <a:r>
                        <a:rPr lang="ru-RU" sz="2400" dirty="0" smtClean="0">
                          <a:effectLst/>
                        </a:rPr>
                        <a:t>гр.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Мина МОН - 50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Осколочные мины типа ОЗМ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73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Артиллерийские снаряды и мины калибра до 100 мм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</a:tr>
              <a:tr h="4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Артиллерийские снаряды и мины калибра до 152 мм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Авиационные бомбы до 250 кг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9490" y="391919"/>
            <a:ext cx="10822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Безопасное удаление при взрыве некоторых боеприпасов</a:t>
            </a:r>
          </a:p>
        </p:txBody>
      </p:sp>
    </p:spTree>
    <p:extLst>
      <p:ext uri="{BB962C8B-B14F-4D97-AF65-F5344CB8AC3E}">
        <p14:creationId xmlns:p14="http://schemas.microsoft.com/office/powerpoint/2010/main" val="2913918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311</Words>
  <Application>Microsoft Office PowerPoint</Application>
  <PresentationFormat>Произвольный</PresentationFormat>
  <Paragraphs>72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Главные поражающие  факторы взрыва</vt:lpstr>
      <vt:lpstr>Главные поражающие  факторы взрыва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Пользователь Windows</cp:lastModifiedBy>
  <cp:revision>335</cp:revision>
  <dcterms:created xsi:type="dcterms:W3CDTF">2017-04-04T06:36:40Z</dcterms:created>
  <dcterms:modified xsi:type="dcterms:W3CDTF">2022-10-27T23:19:15Z</dcterms:modified>
</cp:coreProperties>
</file>