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83" r:id="rId3"/>
    <p:sldId id="261" r:id="rId4"/>
    <p:sldId id="262" r:id="rId5"/>
    <p:sldId id="289" r:id="rId6"/>
    <p:sldId id="290" r:id="rId7"/>
    <p:sldId id="265" r:id="rId8"/>
    <p:sldId id="292" r:id="rId9"/>
    <p:sldId id="287" r:id="rId10"/>
    <p:sldId id="266" r:id="rId11"/>
    <p:sldId id="288" r:id="rId12"/>
    <p:sldId id="291" r:id="rId13"/>
    <p:sldId id="293" r:id="rId14"/>
    <p:sldId id="272" r:id="rId15"/>
    <p:sldId id="28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imI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252C"/>
    <a:srgbClr val="FF8989"/>
    <a:srgbClr val="FF65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E8F4B5-92C6-458B-B29E-6F430083D94C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687143-946F-4938-BFBB-A1D39AA09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4616C-4C53-4469-9947-CB91DB5C17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C59B7-74A8-49CC-A9C0-92C8D2F921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7A0CD-4615-4AEA-A3E6-859859080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2F766-4BC5-4D3D-BE5F-DA70B689FA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1E99A-D8CD-4FF6-BBF3-C57E568C00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26D5C-4CBE-4674-859A-BF753A1FD4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A6959-025D-4E16-BB34-EEDE10912F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5A175-099B-4E97-B339-9DB890539A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5A175-099B-4E97-B339-9DB890539A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266B5-9EAD-4BD2-8433-76110D5FD8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FF8E4-D3FA-4618-B747-6CE1CADDD0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C59B7-74A8-49CC-A9C0-92C8D2F921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AD2A-5B33-4046-B682-701235F761E0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D56B-67B3-4074-9DC4-84DF97C71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3C14-3329-48B4-88AF-5EE4F52A4E5E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CFE9-8C5E-4AE0-86D1-F85049905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81-3EE0-4E5E-A335-8CB729D384B9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D9F0-9119-42BC-AD5D-F8FB5B3C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B6A2-3DB7-47D7-9E38-6C86B481FE86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4489-5546-4256-A111-FCC7BEEBB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B3A7-13B9-4A36-B40C-E06C64F51362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1F83-777A-4892-A75C-3F6D16ED9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AD12-17FE-4D01-B32C-660DCF9363AD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5994-CF6A-4A73-9950-369B0C00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43AE-A5A1-476C-85D4-5538C7A40C72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7B07-E810-4E88-8774-BFBB96961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EA76-DE12-4EF5-BEE3-531B5E71E2F8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9EE3-4499-4033-9519-4E802133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6C6-47BB-46A0-BA86-B65AD9B99882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09EC-D198-4FCE-AD14-BACA003CB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94D7-66ED-4EDD-9FA4-48DDFC0A0788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3D67-4EEF-4771-90F3-0144096B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BD5F-ADC6-45CD-9331-E1C5E4144F8B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320F-1605-4E81-8FE7-C1B142F28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2D4BC6-B54C-493F-A886-039648D5F408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2D08C7-9ED7-402D-B9B8-442D1ABBB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1925" y="138113"/>
            <a:ext cx="17367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Группа 8"/>
          <p:cNvGrpSpPr>
            <a:grpSpLocks/>
          </p:cNvGrpSpPr>
          <p:nvPr/>
        </p:nvGrpSpPr>
        <p:grpSpPr bwMode="auto">
          <a:xfrm>
            <a:off x="-6350" y="4791075"/>
            <a:ext cx="12192000" cy="2103438"/>
            <a:chOff x="-4761" y="4386262"/>
            <a:chExt cx="12196761" cy="2468457"/>
          </a:xfrm>
        </p:grpSpPr>
        <p:sp>
          <p:nvSpPr>
            <p:cNvPr id="10" name="Диагональная полоса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944" y="4386262"/>
              <a:ext cx="12184056" cy="1749344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4341" name="Группа 10"/>
            <p:cNvGrpSpPr>
              <a:grpSpLocks/>
            </p:cNvGrpSpPr>
            <p:nvPr/>
          </p:nvGrpSpPr>
          <p:grpSpPr bwMode="auto"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4761" y="4505493"/>
                <a:ext cx="12196761" cy="2349226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43" name="Группа 14"/>
              <p:cNvGrpSpPr>
                <a:grpSpLocks/>
              </p:cNvGrpSpPr>
              <p:nvPr/>
            </p:nvGrpSpPr>
            <p:grpSpPr bwMode="auto"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6" name="Диагональная полоса 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3" y="4447741"/>
                  <a:ext cx="12191997" cy="2183420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393300" y="4568835"/>
                  <a:ext cx="9798700" cy="2263529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256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ДЕЙСТВИЯ ПРИ ВЗРЫВЕ </a:t>
            </a:r>
            <a:br>
              <a:rPr lang="ru-RU" sz="44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4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ОБСТРЕЛЕ </a:t>
            </a:r>
            <a:endParaRPr lang="ru-RU" sz="4400" cap="none" smtClean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40" name="Group 20"/>
          <p:cNvGraphicFramePr>
            <a:graphicFrameLocks noGrp="1"/>
          </p:cNvGraphicFramePr>
          <p:nvPr/>
        </p:nvGraphicFramePr>
        <p:xfrm>
          <a:off x="0" y="104775"/>
          <a:ext cx="11791950" cy="5659439"/>
        </p:xfrm>
        <a:graphic>
          <a:graphicData uri="http://schemas.openxmlformats.org/drawingml/2006/table">
            <a:tbl>
              <a:tblPr/>
              <a:tblGrid>
                <a:gridCol w="1179195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4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3073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EA252C"/>
                </a:solidFill>
              </a:rPr>
              <a:t> </a:t>
            </a:r>
            <a:endParaRPr lang="ru-RU" smtClean="0"/>
          </a:p>
        </p:txBody>
      </p:sp>
      <p:sp>
        <p:nvSpPr>
          <p:cNvPr id="30737" name="Содержимое 18"/>
          <p:cNvSpPr>
            <a:spLocks noGrp="1"/>
          </p:cNvSpPr>
          <p:nvPr>
            <p:ph sz="half" idx="1"/>
          </p:nvPr>
        </p:nvSpPr>
        <p:spPr>
          <a:xfrm>
            <a:off x="609600" y="387350"/>
            <a:ext cx="5384800" cy="573881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Arial" charset="0"/>
              <a:buNone/>
            </a:pPr>
            <a:endParaRPr lang="ru-RU" sz="3200" smtClean="0">
              <a:solidFill>
                <a:srgbClr val="C00000"/>
              </a:solidFill>
            </a:endParaRPr>
          </a:p>
        </p:txBody>
      </p:sp>
      <p:sp>
        <p:nvSpPr>
          <p:cNvPr id="30738" name="Содержимое 13"/>
          <p:cNvSpPr>
            <a:spLocks noGrp="1"/>
          </p:cNvSpPr>
          <p:nvPr>
            <p:ph sz="half" idx="2"/>
          </p:nvPr>
        </p:nvSpPr>
        <p:spPr>
          <a:xfrm>
            <a:off x="6186488" y="855663"/>
            <a:ext cx="5167312" cy="2881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3200" b="1" smtClean="0">
              <a:solidFill>
                <a:srgbClr val="FF0000"/>
              </a:solidFill>
            </a:endParaRPr>
          </a:p>
        </p:txBody>
      </p:sp>
      <p:pic>
        <p:nvPicPr>
          <p:cNvPr id="30741" name="Picture 21" descr="10ff1e240d8361a1638a224228a8812d_313bdab92af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187325"/>
            <a:ext cx="10966450" cy="537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0725" y="527050"/>
            <a:ext cx="5084763" cy="5557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7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smtClean="0">
                <a:solidFill>
                  <a:srgbClr val="FF0000"/>
                </a:solidFill>
              </a:rPr>
              <a:t/>
            </a:r>
            <a:br>
              <a:rPr lang="ru-RU" sz="2700" smtClean="0">
                <a:solidFill>
                  <a:srgbClr val="FF0000"/>
                </a:solidFill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>
          <a:xfrm>
            <a:off x="246063" y="312738"/>
            <a:ext cx="6454775" cy="6138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EA252C"/>
                </a:solidFill>
                <a:latin typeface="Times New Roman" pitchFamily="18" charset="0"/>
              </a:rPr>
              <a:t>После окончания обстрела</a:t>
            </a:r>
            <a:r>
              <a:rPr lang="ru-RU" b="1" smtClean="0">
                <a:solidFill>
                  <a:srgbClr val="FF6565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</a:rPr>
              <a:t>1. Покидая место убежища, будьте бдительны. Теперь всё ваше внимание должно быть сконцентрировано себе под ноги! </a:t>
            </a:r>
          </a:p>
          <a:p>
            <a:pPr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</a:rPr>
              <a:t>2. НЕ ПОДНИМАЙТЕ с земли никаких незнакомых вам предметов! Авиабомба, ракета, снаряд могут быть кассетными! Боевые элементы часто разрываются при падении, но могут взорваться позже, в руках - от малейшего движения или прикосновения.</a:t>
            </a:r>
            <a:r>
              <a:rPr lang="ru-RU" sz="2600" smtClean="0"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4" descr="22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563" y="211138"/>
            <a:ext cx="4959350" cy="2789237"/>
          </a:xfrm>
          <a:prstGeom prst="rect">
            <a:avLst/>
          </a:prstGeom>
          <a:noFill/>
        </p:spPr>
      </p:pic>
      <p:pic>
        <p:nvPicPr>
          <p:cNvPr id="32773" name="Picture 5" descr="Лепест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3143250"/>
            <a:ext cx="4932363" cy="277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sp>
        <p:nvSpPr>
          <p:cNvPr id="33796" name="Заголовок 7"/>
          <p:cNvSpPr>
            <a:spLocks/>
          </p:cNvSpPr>
          <p:nvPr/>
        </p:nvSpPr>
        <p:spPr bwMode="auto">
          <a:xfrm>
            <a:off x="249238" y="1557338"/>
            <a:ext cx="117030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Calibri Light" pitchFamily="34" charset="0"/>
              </a:rPr>
              <a:t> </a:t>
            </a:r>
            <a:endParaRPr lang="ru-RU" sz="4400">
              <a:latin typeface="Calibri Light" pitchFamily="34" charset="0"/>
            </a:endParaRPr>
          </a:p>
        </p:txBody>
      </p:sp>
      <p:sp>
        <p:nvSpPr>
          <p:cNvPr id="33797" name="Заголовок 7"/>
          <p:cNvSpPr>
            <a:spLocks/>
          </p:cNvSpPr>
          <p:nvPr/>
        </p:nvSpPr>
        <p:spPr bwMode="auto">
          <a:xfrm>
            <a:off x="838200" y="365125"/>
            <a:ext cx="107315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43345" y="207819"/>
            <a:ext cx="115248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/>
            <a:r>
              <a:rPr lang="ru-RU" sz="2800" b="1" dirty="0">
                <a:latin typeface="Times New Roman" pitchFamily="18" charset="0"/>
              </a:rPr>
              <a:t>	ЗАДАЧА.</a:t>
            </a:r>
            <a:r>
              <a:rPr lang="ru-RU" sz="2800" dirty="0">
                <a:latin typeface="Times New Roman" pitchFamily="18" charset="0"/>
              </a:rPr>
              <a:t> Вы находитесь в комнате и делаете уроки. Вдруг услышали сильный хлопок. В соседней квартире в результате обстрела произошёл взрыв. Дверь в вашу квартиру завалена, отключился свет, телефон не работает. В вашей квартире обрушений нет. </a:t>
            </a:r>
            <a:endParaRPr lang="ru-RU" sz="2800" dirty="0" smtClean="0">
              <a:latin typeface="Times New Roman" pitchFamily="18" charset="0"/>
            </a:endParaRPr>
          </a:p>
          <a:p>
            <a:pPr indent="450850"/>
            <a:endParaRPr lang="ru-RU" sz="2800" dirty="0">
              <a:latin typeface="Times New Roman" pitchFamily="18" charset="0"/>
            </a:endParaRPr>
          </a:p>
          <a:p>
            <a:pPr indent="450850"/>
            <a:r>
              <a:rPr lang="ru-RU" sz="2800" dirty="0">
                <a:latin typeface="Times New Roman" pitchFamily="18" charset="0"/>
              </a:rPr>
              <a:t>	Выберите из предлагаемых вариантов дальнейшие действия и определите их очерёдность. Что из перечисленного нельзя делать?</a:t>
            </a:r>
          </a:p>
          <a:p>
            <a:pPr indent="450850"/>
            <a:r>
              <a:rPr lang="ru-RU" sz="2800" dirty="0">
                <a:latin typeface="Times New Roman" pitchFamily="18" charset="0"/>
              </a:rPr>
              <a:t>1. Ждать спасателей. </a:t>
            </a:r>
          </a:p>
          <a:p>
            <a:pPr indent="450850"/>
            <a:r>
              <a:rPr lang="ru-RU" sz="2800" dirty="0">
                <a:latin typeface="Times New Roman" pitchFamily="18" charset="0"/>
              </a:rPr>
              <a:t>2. Отключить газ, электричество и перекрыть воду. </a:t>
            </a:r>
          </a:p>
          <a:p>
            <a:pPr indent="450850"/>
            <a:r>
              <a:rPr lang="ru-RU" sz="2800" dirty="0">
                <a:latin typeface="Times New Roman" pitchFamily="18" charset="0"/>
              </a:rPr>
              <a:t>3. Спуститься из окна по верёвке. </a:t>
            </a:r>
          </a:p>
          <a:p>
            <a:pPr indent="450850"/>
            <a:r>
              <a:rPr lang="ru-RU" sz="2800" dirty="0">
                <a:latin typeface="Times New Roman" pitchFamily="18" charset="0"/>
              </a:rPr>
              <a:t>4. Подавать сигналы, стуча по металлическим предметам.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sp>
        <p:nvSpPr>
          <p:cNvPr id="33796" name="Заголовок 7"/>
          <p:cNvSpPr>
            <a:spLocks/>
          </p:cNvSpPr>
          <p:nvPr/>
        </p:nvSpPr>
        <p:spPr bwMode="auto">
          <a:xfrm>
            <a:off x="249238" y="1557338"/>
            <a:ext cx="117030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Calibri Light" pitchFamily="34" charset="0"/>
              </a:rPr>
              <a:t> </a:t>
            </a:r>
            <a:endParaRPr lang="ru-RU" sz="4400">
              <a:latin typeface="Calibri Light" pitchFamily="34" charset="0"/>
            </a:endParaRPr>
          </a:p>
        </p:txBody>
      </p:sp>
      <p:sp>
        <p:nvSpPr>
          <p:cNvPr id="33797" name="Заголовок 7"/>
          <p:cNvSpPr>
            <a:spLocks/>
          </p:cNvSpPr>
          <p:nvPr/>
        </p:nvSpPr>
        <p:spPr bwMode="auto">
          <a:xfrm>
            <a:off x="588819" y="351271"/>
            <a:ext cx="107315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46361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«УПАДИ»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5138" y="1047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854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3585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Заголовок 7"/>
          <p:cNvSpPr>
            <a:spLocks noGrp="1"/>
          </p:cNvSpPr>
          <p:nvPr>
            <p:ph type="title"/>
          </p:nvPr>
        </p:nvSpPr>
        <p:spPr>
          <a:xfrm>
            <a:off x="333375" y="280988"/>
            <a:ext cx="11563350" cy="492125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EA252C"/>
                </a:solidFill>
              </a:rPr>
              <a:t>Завершая наш классный час, стоит повторить народную мудрость:</a:t>
            </a:r>
            <a:br>
              <a:rPr lang="ru-RU" b="1" smtClean="0">
                <a:solidFill>
                  <a:srgbClr val="EA252C"/>
                </a:solidFill>
              </a:rPr>
            </a:br>
            <a:r>
              <a:rPr lang="ru-RU" b="1" smtClean="0">
                <a:solidFill>
                  <a:srgbClr val="EA252C"/>
                </a:solidFill>
              </a:rPr>
              <a:t>Предупреждён, значит вооружён!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5138" y="1047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02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3790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ДОРОГИЕ РЕБЯТА!</a:t>
            </a:r>
          </a:p>
        </p:txBody>
      </p:sp>
      <p:sp>
        <p:nvSpPr>
          <p:cNvPr id="53265" name="Содержимое 18"/>
          <p:cNvSpPr>
            <a:spLocks noGrp="1"/>
          </p:cNvSpPr>
          <p:nvPr>
            <p:ph idx="1"/>
          </p:nvPr>
        </p:nvSpPr>
        <p:spPr>
          <a:xfrm>
            <a:off x="812800" y="1316038"/>
            <a:ext cx="10515600" cy="435133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dirty="0" smtClean="0"/>
              <a:t>Это и другие занятия должны вам помочь научиться распознавать опасности и предвидеть их последствия, избегать опасностей и грамотно действовать, если избежать опасной ситуации невозможно, а главное – самим не создавать опасных ситуаций.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8"/>
          <p:cNvGrpSpPr>
            <a:grpSpLocks/>
          </p:cNvGrpSpPr>
          <p:nvPr/>
        </p:nvGrpSpPr>
        <p:grpSpPr bwMode="auto">
          <a:xfrm>
            <a:off x="0" y="4754563"/>
            <a:ext cx="12192000" cy="2103437"/>
            <a:chOff x="-4761" y="4386262"/>
            <a:chExt cx="12196761" cy="2468457"/>
          </a:xfrm>
        </p:grpSpPr>
        <p:sp>
          <p:nvSpPr>
            <p:cNvPr id="10" name="Диагональная полоса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944" y="4386262"/>
              <a:ext cx="12184056" cy="1749344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5366" name="Группа 10"/>
            <p:cNvGrpSpPr>
              <a:grpSpLocks/>
            </p:cNvGrpSpPr>
            <p:nvPr/>
          </p:nvGrpSpPr>
          <p:grpSpPr bwMode="auto"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4761" y="4505493"/>
                <a:ext cx="12196761" cy="2349226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5368" name="Группа 14"/>
              <p:cNvGrpSpPr>
                <a:grpSpLocks/>
              </p:cNvGrpSpPr>
              <p:nvPr/>
            </p:nvGrpSpPr>
            <p:grpSpPr bwMode="auto"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6" name="Диагональная полоса 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" y="4447740"/>
                  <a:ext cx="12191996" cy="2183421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393300" y="4568835"/>
                  <a:ext cx="9798700" cy="2263529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</p:txBody>
      </p:sp>
      <p:sp>
        <p:nvSpPr>
          <p:cNvPr id="15363" name="Содержимое 13"/>
          <p:cNvSpPr>
            <a:spLocks noGrp="1"/>
          </p:cNvSpPr>
          <p:nvPr>
            <p:ph idx="1"/>
          </p:nvPr>
        </p:nvSpPr>
        <p:spPr>
          <a:xfrm>
            <a:off x="838200" y="290513"/>
            <a:ext cx="10369550" cy="9556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FF0000"/>
                </a:solidFill>
                <a:latin typeface="Arial" charset="0"/>
              </a:rPr>
              <a:t>Террористы и их дела</a:t>
            </a:r>
          </a:p>
        </p:txBody>
      </p:sp>
      <p:pic>
        <p:nvPicPr>
          <p:cNvPr id="15372" name="Picture 12" descr="B0PUt66CEAAlyj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528763"/>
            <a:ext cx="5480050" cy="4110037"/>
          </a:xfrm>
          <a:prstGeom prst="rect">
            <a:avLst/>
          </a:prstGeom>
          <a:noFill/>
        </p:spPr>
      </p:pic>
      <p:pic>
        <p:nvPicPr>
          <p:cNvPr id="15373" name="Picture 13" descr="5240442640875501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512888"/>
            <a:ext cx="6218238" cy="4141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388" y="139700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398" name="TextBox 11"/>
          <p:cNvSpPr txBox="1">
            <a:spLocks noChangeArrowheads="1"/>
          </p:cNvSpPr>
          <p:nvPr/>
        </p:nvSpPr>
        <p:spPr bwMode="auto">
          <a:xfrm>
            <a:off x="0" y="5807075"/>
            <a:ext cx="1122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1639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ПОДУМАЙ И ОТВЕТЬ НА ВОПРОСЫ</a:t>
            </a:r>
          </a:p>
        </p:txBody>
      </p:sp>
      <p:sp>
        <p:nvSpPr>
          <p:cNvPr id="16401" name="Содержимое 18"/>
          <p:cNvSpPr>
            <a:spLocks noGrp="1"/>
          </p:cNvSpPr>
          <p:nvPr>
            <p:ph sz="half" idx="1"/>
          </p:nvPr>
        </p:nvSpPr>
        <p:spPr>
          <a:xfrm>
            <a:off x="830263" y="1366838"/>
            <a:ext cx="5181600" cy="43513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Что такое обстрел?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Чем опасен взрыв?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Что нужно делать при обстреле и взрыве?</a:t>
            </a:r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16402" name="Содержимое 20" descr="внимательный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78575" y="1482725"/>
            <a:ext cx="5181600" cy="3467100"/>
          </a:xfrm>
        </p:spPr>
      </p:pic>
      <p:pic>
        <p:nvPicPr>
          <p:cNvPr id="16404" name="Picture 3" descr="C:\Users\pogorelova\Desktop\spasibo-za-zakaz-1024x7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1930400"/>
            <a:ext cx="573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3" descr="C:\Users\pogorelova\Desktop\spasibo-za-zakaz-1024x7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613" y="2441575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3" descr="C:\Users\pogorelova\Desktop\spasibo-za-zakaz-1024x7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2979738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8150" y="1301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46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1844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Заголовок 7"/>
          <p:cNvSpPr>
            <a:spLocks noGrp="1"/>
          </p:cNvSpPr>
          <p:nvPr>
            <p:ph type="ctrTitle"/>
          </p:nvPr>
        </p:nvSpPr>
        <p:spPr>
          <a:xfrm>
            <a:off x="1524000" y="112713"/>
            <a:ext cx="9144000" cy="9223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Цель занятия:</a:t>
            </a:r>
          </a:p>
        </p:txBody>
      </p:sp>
      <p:sp>
        <p:nvSpPr>
          <p:cNvPr id="17425" name="Содержимое 18"/>
          <p:cNvSpPr>
            <a:spLocks noGrp="1"/>
          </p:cNvSpPr>
          <p:nvPr>
            <p:ph type="subTitle" idx="1"/>
          </p:nvPr>
        </p:nvSpPr>
        <p:spPr>
          <a:xfrm>
            <a:off x="1524000" y="1303338"/>
            <a:ext cx="9144000" cy="39544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познакомиться с алгоритмом действий при обстреле и взрыве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8150" y="1301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494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2049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Заголовок 7"/>
          <p:cNvSpPr>
            <a:spLocks noGrp="1"/>
          </p:cNvSpPr>
          <p:nvPr>
            <p:ph type="ctrTitle"/>
          </p:nvPr>
        </p:nvSpPr>
        <p:spPr>
          <a:xfrm>
            <a:off x="1524000" y="112713"/>
            <a:ext cx="9144000" cy="9223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 </a:t>
            </a:r>
          </a:p>
        </p:txBody>
      </p:sp>
      <p:sp>
        <p:nvSpPr>
          <p:cNvPr id="20497" name="Содержимое 18"/>
          <p:cNvSpPr>
            <a:spLocks noGrp="1"/>
          </p:cNvSpPr>
          <p:nvPr>
            <p:ph type="subTitle" idx="1"/>
          </p:nvPr>
        </p:nvSpPr>
        <p:spPr>
          <a:xfrm>
            <a:off x="1476375" y="268288"/>
            <a:ext cx="9625013" cy="54578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Что нужно делать, если ваша квартира попала под обстрел, случился взрыв?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Отойти от окон. 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пользоваться лестницей, лифтом. 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Устроиться в надёжном месте (подальше от окон) и ждать спасателей. </a:t>
            </a:r>
            <a:r>
              <a:rPr lang="ru-RU" sz="2800" dirty="0" smtClean="0"/>
              <a:t>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завалило, освободите придавленную часть тела.  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Подавать сигналы.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Покидать здание следует только в случае начавшегося пожара, угрозы обрушения здания.</a:t>
            </a:r>
          </a:p>
          <a:p>
            <a:pPr marL="457200" indent="-457200" algn="l"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Самое главное - верить, что тебе обязательно помогут! </a:t>
            </a:r>
          </a:p>
          <a:p>
            <a:pPr marL="457200" indent="-457200"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Службы 112 для  детей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8150" y="1301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42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2254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Заголовок 7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92233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</a:rPr>
              <a:t>Взрыв и обрушение дома 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(ваши действия)</a:t>
            </a:r>
            <a:endParaRPr lang="ru-RU" sz="4000" b="1" dirty="0" smtClean="0">
              <a:latin typeface="Arial Black" pitchFamily="34" charset="0"/>
            </a:endParaRPr>
          </a:p>
        </p:txBody>
      </p:sp>
      <p:sp>
        <p:nvSpPr>
          <p:cNvPr id="22545" name="Содержимое 18"/>
          <p:cNvSpPr>
            <a:spLocks noGrp="1"/>
          </p:cNvSpPr>
          <p:nvPr>
            <p:ph type="subTitle" idx="1"/>
          </p:nvPr>
        </p:nvSpPr>
        <p:spPr>
          <a:xfrm>
            <a:off x="1524000" y="1303338"/>
            <a:ext cx="9144000" cy="3954462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" y="1239838"/>
            <a:ext cx="11468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5138" y="1047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38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909" y="4555404"/>
            <a:ext cx="2743199" cy="9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Кафедра\Безопасность 2\3. 28.10Действия при взрыве и обстреле 1 - 4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545" y="235526"/>
            <a:ext cx="10668000" cy="576349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5382" y="5957455"/>
            <a:ext cx="1814944" cy="72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5138" y="104775"/>
          <a:ext cx="11326368" cy="56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6368">
                  <a:extLst>
                    <a:ext uri="{9D8B030D-6E8A-4147-A177-3AD203B41FA5}"/>
                  </a:extLst>
                </a:gridCol>
              </a:tblGrid>
              <a:tr h="589496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5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38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909" y="4555404"/>
            <a:ext cx="2743199" cy="9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5382" y="5957455"/>
            <a:ext cx="1814944" cy="72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Кафедра\Безопасность 2\3. 28.10Действия при взрыве и обстреле 1 - 4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891" y="207818"/>
            <a:ext cx="9712036" cy="552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560388" y="457200"/>
            <a:ext cx="110855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0" y="5815013"/>
            <a:ext cx="1122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www.beliro.ru</a:t>
            </a:r>
          </a:p>
        </p:txBody>
      </p:sp>
      <p:pic>
        <p:nvPicPr>
          <p:cNvPr id="2867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3400" y="338138"/>
            <a:ext cx="11658600" cy="68897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00000"/>
                </a:solidFill>
                <a:latin typeface="Arial Black" pitchFamily="34" charset="0"/>
              </a:rPr>
              <a:t>      </a:t>
            </a:r>
            <a:endParaRPr lang="ru-RU" sz="3200" b="1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8682" name="Picture 10" descr="01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475" y="169863"/>
            <a:ext cx="8859838" cy="5559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275</Words>
  <Application>Microsoft Office PowerPoint</Application>
  <PresentationFormat>Произвольный</PresentationFormat>
  <Paragraphs>93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ДЕЙСТВИЯ ПРИ ВЗРЫВЕ  И ОБСТРЕЛЕ </vt:lpstr>
      <vt:lpstr> </vt:lpstr>
      <vt:lpstr>ПОДУМАЙ И ОТВЕТЬ НА ВОПРОСЫ</vt:lpstr>
      <vt:lpstr>Цель занятия:</vt:lpstr>
      <vt:lpstr> </vt:lpstr>
      <vt:lpstr> Взрыв и обрушение дома  (ваши действия)</vt:lpstr>
      <vt:lpstr>Слайд 7</vt:lpstr>
      <vt:lpstr>Слайд 8</vt:lpstr>
      <vt:lpstr>      </vt:lpstr>
      <vt:lpstr> </vt:lpstr>
      <vt:lpstr>Слайд 11</vt:lpstr>
      <vt:lpstr>Слайд 12</vt:lpstr>
      <vt:lpstr>ИГРА  «УПАДИ»</vt:lpstr>
      <vt:lpstr>Завершая наш классный час, стоит повторить народную мудрость: Предупреждён, значит вооружён!</vt:lpstr>
      <vt:lpstr>ДОРОГИЕ РЕБЯТА!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pip</cp:lastModifiedBy>
  <cp:revision>388</cp:revision>
  <dcterms:created xsi:type="dcterms:W3CDTF">2017-04-04T06:36:40Z</dcterms:created>
  <dcterms:modified xsi:type="dcterms:W3CDTF">2022-10-28T12:59:52Z</dcterms:modified>
</cp:coreProperties>
</file>